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BABBD1-2464-4555-9F86-00A4E9E96DE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B2124-B1DF-4024-9E58-E3EA1E8DBC80}" type="slidenum">
              <a:rPr lang="en-US" smtClean="0"/>
              <a:t>‹#›</a:t>
            </a:fld>
            <a:endParaRPr lang="en-US"/>
          </a:p>
        </p:txBody>
      </p:sp>
    </p:spTree>
    <p:extLst>
      <p:ext uri="{BB962C8B-B14F-4D97-AF65-F5344CB8AC3E}">
        <p14:creationId xmlns:p14="http://schemas.microsoft.com/office/powerpoint/2010/main" val="447351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ABBD1-2464-4555-9F86-00A4E9E96DE9}"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B2124-B1DF-4024-9E58-E3EA1E8DBC80}" type="slidenum">
              <a:rPr lang="en-US" smtClean="0"/>
              <a:t>‹#›</a:t>
            </a:fld>
            <a:endParaRPr lang="en-US"/>
          </a:p>
        </p:txBody>
      </p:sp>
    </p:spTree>
    <p:extLst>
      <p:ext uri="{BB962C8B-B14F-4D97-AF65-F5344CB8AC3E}">
        <p14:creationId xmlns:p14="http://schemas.microsoft.com/office/powerpoint/2010/main" val="320687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ABBD1-2464-4555-9F86-00A4E9E96DE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B2124-B1DF-4024-9E58-E3EA1E8DBC80}" type="slidenum">
              <a:rPr lang="en-US" smtClean="0"/>
              <a:t>‹#›</a:t>
            </a:fld>
            <a:endParaRPr lang="en-US"/>
          </a:p>
        </p:txBody>
      </p:sp>
    </p:spTree>
    <p:extLst>
      <p:ext uri="{BB962C8B-B14F-4D97-AF65-F5344CB8AC3E}">
        <p14:creationId xmlns:p14="http://schemas.microsoft.com/office/powerpoint/2010/main" val="3597454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ABBD1-2464-4555-9F86-00A4E9E96DE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B2124-B1DF-4024-9E58-E3EA1E8DBC80}"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501572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ABBD1-2464-4555-9F86-00A4E9E96DE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B2124-B1DF-4024-9E58-E3EA1E8DBC80}" type="slidenum">
              <a:rPr lang="en-US" smtClean="0"/>
              <a:t>‹#›</a:t>
            </a:fld>
            <a:endParaRPr lang="en-US"/>
          </a:p>
        </p:txBody>
      </p:sp>
    </p:spTree>
    <p:extLst>
      <p:ext uri="{BB962C8B-B14F-4D97-AF65-F5344CB8AC3E}">
        <p14:creationId xmlns:p14="http://schemas.microsoft.com/office/powerpoint/2010/main" val="352922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4BABBD1-2464-4555-9F86-00A4E9E96DE9}" type="datetimeFigureOut">
              <a:rPr lang="en-US" smtClean="0"/>
              <a:t>9/20/2015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B2124-B1DF-4024-9E58-E3EA1E8DBC80}" type="slidenum">
              <a:rPr lang="en-US" smtClean="0"/>
              <a:t>‹#›</a:t>
            </a:fld>
            <a:endParaRPr lang="en-US"/>
          </a:p>
        </p:txBody>
      </p:sp>
    </p:spTree>
    <p:extLst>
      <p:ext uri="{BB962C8B-B14F-4D97-AF65-F5344CB8AC3E}">
        <p14:creationId xmlns:p14="http://schemas.microsoft.com/office/powerpoint/2010/main" val="3031729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4BABBD1-2464-4555-9F86-00A4E9E96DE9}" type="datetimeFigureOut">
              <a:rPr lang="en-US" smtClean="0"/>
              <a:t>9/20/2015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B2124-B1DF-4024-9E58-E3EA1E8DBC80}" type="slidenum">
              <a:rPr lang="en-US" smtClean="0"/>
              <a:t>‹#›</a:t>
            </a:fld>
            <a:endParaRPr lang="en-US"/>
          </a:p>
        </p:txBody>
      </p:sp>
    </p:spTree>
    <p:extLst>
      <p:ext uri="{BB962C8B-B14F-4D97-AF65-F5344CB8AC3E}">
        <p14:creationId xmlns:p14="http://schemas.microsoft.com/office/powerpoint/2010/main" val="27718463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ABBD1-2464-4555-9F86-00A4E9E96DE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B2124-B1DF-4024-9E58-E3EA1E8DBC80}" type="slidenum">
              <a:rPr lang="en-US" smtClean="0"/>
              <a:t>‹#›</a:t>
            </a:fld>
            <a:endParaRPr lang="en-US"/>
          </a:p>
        </p:txBody>
      </p:sp>
    </p:spTree>
    <p:extLst>
      <p:ext uri="{BB962C8B-B14F-4D97-AF65-F5344CB8AC3E}">
        <p14:creationId xmlns:p14="http://schemas.microsoft.com/office/powerpoint/2010/main" val="3547804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ABBD1-2464-4555-9F86-00A4E9E96DE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B2124-B1DF-4024-9E58-E3EA1E8DBC80}" type="slidenum">
              <a:rPr lang="en-US" smtClean="0"/>
              <a:t>‹#›</a:t>
            </a:fld>
            <a:endParaRPr lang="en-US"/>
          </a:p>
        </p:txBody>
      </p:sp>
    </p:spTree>
    <p:extLst>
      <p:ext uri="{BB962C8B-B14F-4D97-AF65-F5344CB8AC3E}">
        <p14:creationId xmlns:p14="http://schemas.microsoft.com/office/powerpoint/2010/main" val="3161507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4BABBD1-2464-4555-9F86-00A4E9E96DE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B2124-B1DF-4024-9E58-E3EA1E8DBC80}" type="slidenum">
              <a:rPr lang="en-US" smtClean="0"/>
              <a:t>‹#›</a:t>
            </a:fld>
            <a:endParaRPr lang="en-US"/>
          </a:p>
        </p:txBody>
      </p:sp>
    </p:spTree>
    <p:extLst>
      <p:ext uri="{BB962C8B-B14F-4D97-AF65-F5344CB8AC3E}">
        <p14:creationId xmlns:p14="http://schemas.microsoft.com/office/powerpoint/2010/main" val="1091217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ABBD1-2464-4555-9F86-00A4E9E96DE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B2124-B1DF-4024-9E58-E3EA1E8DBC80}" type="slidenum">
              <a:rPr lang="en-US" smtClean="0"/>
              <a:t>‹#›</a:t>
            </a:fld>
            <a:endParaRPr lang="en-US"/>
          </a:p>
        </p:txBody>
      </p:sp>
    </p:spTree>
    <p:extLst>
      <p:ext uri="{BB962C8B-B14F-4D97-AF65-F5344CB8AC3E}">
        <p14:creationId xmlns:p14="http://schemas.microsoft.com/office/powerpoint/2010/main" val="294147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BABBD1-2464-4555-9F86-00A4E9E96DE9}"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B2124-B1DF-4024-9E58-E3EA1E8DBC80}" type="slidenum">
              <a:rPr lang="en-US" smtClean="0"/>
              <a:t>‹#›</a:t>
            </a:fld>
            <a:endParaRPr lang="en-US"/>
          </a:p>
        </p:txBody>
      </p:sp>
    </p:spTree>
    <p:extLst>
      <p:ext uri="{BB962C8B-B14F-4D97-AF65-F5344CB8AC3E}">
        <p14:creationId xmlns:p14="http://schemas.microsoft.com/office/powerpoint/2010/main" val="3474480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BABBD1-2464-4555-9F86-00A4E9E96DE9}" type="datetimeFigureOut">
              <a:rPr lang="en-US" smtClean="0"/>
              <a:t>9/20/2015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9B2124-B1DF-4024-9E58-E3EA1E8DBC80}" type="slidenum">
              <a:rPr lang="en-US" smtClean="0"/>
              <a:t>‹#›</a:t>
            </a:fld>
            <a:endParaRPr lang="en-US"/>
          </a:p>
        </p:txBody>
      </p:sp>
    </p:spTree>
    <p:extLst>
      <p:ext uri="{BB962C8B-B14F-4D97-AF65-F5344CB8AC3E}">
        <p14:creationId xmlns:p14="http://schemas.microsoft.com/office/powerpoint/2010/main" val="1452040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4BABBD1-2464-4555-9F86-00A4E9E96DE9}" type="datetimeFigureOut">
              <a:rPr lang="en-US" smtClean="0"/>
              <a:t>9/20/2015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29B2124-B1DF-4024-9E58-E3EA1E8DBC80}" type="slidenum">
              <a:rPr lang="en-US" smtClean="0"/>
              <a:t>‹#›</a:t>
            </a:fld>
            <a:endParaRPr lang="en-US"/>
          </a:p>
        </p:txBody>
      </p:sp>
    </p:spTree>
    <p:extLst>
      <p:ext uri="{BB962C8B-B14F-4D97-AF65-F5344CB8AC3E}">
        <p14:creationId xmlns:p14="http://schemas.microsoft.com/office/powerpoint/2010/main" val="393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4BABBD1-2464-4555-9F86-00A4E9E96DE9}" type="datetimeFigureOut">
              <a:rPr lang="en-US" smtClean="0"/>
              <a:t>9/20/2015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29B2124-B1DF-4024-9E58-E3EA1E8DBC80}" type="slidenum">
              <a:rPr lang="en-US" smtClean="0"/>
              <a:t>‹#›</a:t>
            </a:fld>
            <a:endParaRPr lang="en-US"/>
          </a:p>
        </p:txBody>
      </p:sp>
    </p:spTree>
    <p:extLst>
      <p:ext uri="{BB962C8B-B14F-4D97-AF65-F5344CB8AC3E}">
        <p14:creationId xmlns:p14="http://schemas.microsoft.com/office/powerpoint/2010/main" val="94688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4BABBD1-2464-4555-9F86-00A4E9E96DE9}" type="datetimeFigureOut">
              <a:rPr lang="en-US" smtClean="0"/>
              <a:t>9/20/2015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29B2124-B1DF-4024-9E58-E3EA1E8DBC80}" type="slidenum">
              <a:rPr lang="en-US" smtClean="0"/>
              <a:t>‹#›</a:t>
            </a:fld>
            <a:endParaRPr lang="en-US"/>
          </a:p>
        </p:txBody>
      </p:sp>
    </p:spTree>
    <p:extLst>
      <p:ext uri="{BB962C8B-B14F-4D97-AF65-F5344CB8AC3E}">
        <p14:creationId xmlns:p14="http://schemas.microsoft.com/office/powerpoint/2010/main" val="660702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ABBD1-2464-4555-9F86-00A4E9E96DE9}"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B2124-B1DF-4024-9E58-E3EA1E8DBC80}" type="slidenum">
              <a:rPr lang="en-US" smtClean="0"/>
              <a:t>‹#›</a:t>
            </a:fld>
            <a:endParaRPr lang="en-US"/>
          </a:p>
        </p:txBody>
      </p:sp>
    </p:spTree>
    <p:extLst>
      <p:ext uri="{BB962C8B-B14F-4D97-AF65-F5344CB8AC3E}">
        <p14:creationId xmlns:p14="http://schemas.microsoft.com/office/powerpoint/2010/main" val="2163245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4BABBD1-2464-4555-9F86-00A4E9E96DE9}" type="datetimeFigureOut">
              <a:rPr lang="en-US" smtClean="0"/>
              <a:t>9/20/2015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29B2124-B1DF-4024-9E58-E3EA1E8DBC80}" type="slidenum">
              <a:rPr lang="en-US" smtClean="0"/>
              <a:t>‹#›</a:t>
            </a:fld>
            <a:endParaRPr lang="en-US"/>
          </a:p>
        </p:txBody>
      </p:sp>
    </p:spTree>
    <p:extLst>
      <p:ext uri="{BB962C8B-B14F-4D97-AF65-F5344CB8AC3E}">
        <p14:creationId xmlns:p14="http://schemas.microsoft.com/office/powerpoint/2010/main" val="12161835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DO WE LIKE TO DO?</a:t>
            </a:r>
            <a:endParaRPr lang="en-US" dirty="0">
              <a:solidFill>
                <a:schemeClr val="bg1"/>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94624" y="1436514"/>
            <a:ext cx="6255835" cy="3250580"/>
          </a:xfrm>
        </p:spPr>
      </p:pic>
      <p:sp>
        <p:nvSpPr>
          <p:cNvPr id="5" name="TextBox 4"/>
          <p:cNvSpPr txBox="1"/>
          <p:nvPr/>
        </p:nvSpPr>
        <p:spPr>
          <a:xfrm>
            <a:off x="3858321" y="4687094"/>
            <a:ext cx="6077415" cy="1938992"/>
          </a:xfrm>
          <a:prstGeom prst="rect">
            <a:avLst/>
          </a:prstGeom>
          <a:noFill/>
        </p:spPr>
        <p:txBody>
          <a:bodyPr wrap="square" rtlCol="0">
            <a:spAutoFit/>
          </a:bodyPr>
          <a:lstStyle/>
          <a:p>
            <a:r>
              <a:rPr lang="en-US" sz="4000" dirty="0" smtClean="0">
                <a:solidFill>
                  <a:schemeClr val="bg1"/>
                </a:solidFill>
              </a:rPr>
              <a:t>Review!</a:t>
            </a:r>
          </a:p>
          <a:p>
            <a:r>
              <a:rPr lang="en-US" sz="4000" dirty="0">
                <a:solidFill>
                  <a:schemeClr val="bg1"/>
                </a:solidFill>
              </a:rPr>
              <a:t> </a:t>
            </a:r>
            <a:r>
              <a:rPr lang="en-US" sz="4000" dirty="0" smtClean="0">
                <a:solidFill>
                  <a:schemeClr val="bg1"/>
                </a:solidFill>
              </a:rPr>
              <a:t>            Review!</a:t>
            </a:r>
          </a:p>
          <a:p>
            <a:r>
              <a:rPr lang="en-US" sz="4000" dirty="0">
                <a:solidFill>
                  <a:schemeClr val="bg1"/>
                </a:solidFill>
              </a:rPr>
              <a:t> </a:t>
            </a:r>
            <a:r>
              <a:rPr lang="en-US" sz="4000" dirty="0" smtClean="0">
                <a:solidFill>
                  <a:schemeClr val="bg1"/>
                </a:solidFill>
              </a:rPr>
              <a:t>                        Review!</a:t>
            </a:r>
            <a:endParaRPr lang="en-US" sz="4000" dirty="0">
              <a:solidFill>
                <a:schemeClr val="bg1"/>
              </a:solidFill>
            </a:endParaRPr>
          </a:p>
        </p:txBody>
      </p:sp>
    </p:spTree>
    <p:extLst>
      <p:ext uri="{BB962C8B-B14F-4D97-AF65-F5344CB8AC3E}">
        <p14:creationId xmlns:p14="http://schemas.microsoft.com/office/powerpoint/2010/main" val="326665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512935"/>
          </a:xfrm>
        </p:spPr>
        <p:txBody>
          <a:bodyPr>
            <a:normAutofit fontScale="90000"/>
          </a:bodyPr>
          <a:lstStyle/>
          <a:p>
            <a:r>
              <a:rPr lang="en-US" sz="2200" dirty="0"/>
              <a:t>Which is a requirement for a person to become a naturalized U.S. </a:t>
            </a:r>
            <a:r>
              <a:rPr lang="en-US" sz="2200" dirty="0" smtClean="0"/>
              <a:t>citizen?</a:t>
            </a:r>
            <a:br>
              <a:rPr lang="en-US" sz="2200" dirty="0" smtClean="0"/>
            </a:br>
            <a:r>
              <a:rPr lang="en-US" sz="2200" dirty="0" smtClean="0"/>
              <a:t>A</a:t>
            </a:r>
            <a:r>
              <a:rPr lang="en-US" sz="2200" dirty="0"/>
              <a:t>. passing a U.S. history and government exam</a:t>
            </a:r>
            <a:br>
              <a:rPr lang="en-US" sz="2200" dirty="0"/>
            </a:br>
            <a:r>
              <a:rPr lang="en-US" sz="2200" dirty="0"/>
              <a:t>B. working in the U.S. for at least five years</a:t>
            </a:r>
            <a:br>
              <a:rPr lang="en-US" sz="2200" dirty="0"/>
            </a:br>
            <a:r>
              <a:rPr lang="en-US" sz="2200" dirty="0"/>
              <a:t>C. being born to American parents</a:t>
            </a:r>
            <a:br>
              <a:rPr lang="en-US" sz="2200" dirty="0"/>
            </a:br>
            <a:r>
              <a:rPr lang="en-US" sz="2200" dirty="0"/>
              <a:t>D. serving in the U.S. military</a:t>
            </a:r>
            <a:r>
              <a:rPr lang="en-US" dirty="0"/>
              <a:t/>
            </a:r>
            <a:br>
              <a:rPr lang="en-US" dirty="0"/>
            </a:br>
            <a:endParaRPr lang="en-US" dirty="0"/>
          </a:p>
        </p:txBody>
      </p:sp>
      <p:sp>
        <p:nvSpPr>
          <p:cNvPr id="3" name="Subtitle 2"/>
          <p:cNvSpPr>
            <a:spLocks noGrp="1"/>
          </p:cNvSpPr>
          <p:nvPr>
            <p:ph type="subTitle" idx="1"/>
          </p:nvPr>
        </p:nvSpPr>
        <p:spPr>
          <a:xfrm>
            <a:off x="524107" y="3155795"/>
            <a:ext cx="9456506" cy="2483005"/>
          </a:xfrm>
        </p:spPr>
        <p:txBody>
          <a:bodyPr>
            <a:normAutofit/>
          </a:bodyPr>
          <a:lstStyle/>
          <a:p>
            <a:r>
              <a:rPr lang="en-US" sz="1900" dirty="0"/>
              <a:t>What do an absolute monarchy and an autocracy have in common?</a:t>
            </a:r>
          </a:p>
          <a:p>
            <a:r>
              <a:rPr lang="en-US" sz="1900" dirty="0"/>
              <a:t>A. a single ruler</a:t>
            </a:r>
          </a:p>
          <a:p>
            <a:r>
              <a:rPr lang="en-US" sz="1900" dirty="0"/>
              <a:t>B. a written constitution</a:t>
            </a:r>
          </a:p>
          <a:p>
            <a:r>
              <a:rPr lang="en-US" sz="1900" dirty="0"/>
              <a:t>C. a national court system</a:t>
            </a:r>
          </a:p>
          <a:p>
            <a:r>
              <a:rPr lang="en-US" sz="1900" dirty="0"/>
              <a:t>D. a single legislative house</a:t>
            </a:r>
          </a:p>
          <a:p>
            <a:endParaRPr lang="en-US" dirty="0"/>
          </a:p>
        </p:txBody>
      </p:sp>
      <p:sp>
        <p:nvSpPr>
          <p:cNvPr id="6" name="Rectangle 1"/>
          <p:cNvSpPr>
            <a:spLocks noChangeArrowheads="1"/>
          </p:cNvSpPr>
          <p:nvPr/>
        </p:nvSpPr>
        <p:spPr bwMode="auto">
          <a:xfrm>
            <a:off x="5051502" y="4597035"/>
            <a:ext cx="7054199"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The principle of “consent of the governed” is put into practice when citizens</a:t>
            </a:r>
            <a:endParaRPr lang="en-US" altLang="en-US" sz="1600" dirty="0">
              <a:solidFill>
                <a:srgbClr val="000000"/>
              </a:solidFill>
              <a:latin typeface="Arial" panose="020B0604020202020204" pitchFamily="34" charset="0"/>
              <a:ea typeface="Times New Roman" panose="02020603050405020304"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lphaLcPeriod"/>
              <a:tabLst/>
            </a:pPr>
            <a:r>
              <a:rPr kumimoji="0" lang="en-US" altLang="en-US" sz="1600" b="0" i="0" u="none" strike="noStrike" cap="none" normalizeH="0" baseline="0" dirty="0" smtClean="0">
                <a:ln>
                  <a:noFill/>
                </a:ln>
                <a:solidFill>
                  <a:srgbClr val="000000"/>
                </a:solidFill>
                <a:effectLst/>
                <a:latin typeface="Arial" panose="020B0604020202020204" pitchFamily="34" charset="0"/>
              </a:rPr>
              <a:t>Pay taxes</a:t>
            </a:r>
          </a:p>
          <a:p>
            <a:pPr marL="228600" marR="0" lvl="0" indent="-228600" algn="l" defTabSz="914400" rtl="0" eaLnBrk="0" fontAlgn="base" latinLnBrk="0" hangingPunct="0">
              <a:lnSpc>
                <a:spcPct val="100000"/>
              </a:lnSpc>
              <a:spcBef>
                <a:spcPct val="0"/>
              </a:spcBef>
              <a:spcAft>
                <a:spcPct val="0"/>
              </a:spcAft>
              <a:buClrTx/>
              <a:buSzTx/>
              <a:buAutoNum type="alphaLcPeriod" startAt="2"/>
              <a:tabLst/>
            </a:pPr>
            <a:r>
              <a:rPr lang="en-US" altLang="en-US" sz="1600" dirty="0" smtClean="0">
                <a:solidFill>
                  <a:srgbClr val="000000"/>
                </a:solidFill>
                <a:latin typeface="Arial" panose="020B0604020202020204" pitchFamily="34" charset="0"/>
              </a:rPr>
              <a:t>Stay informed and vote</a:t>
            </a:r>
          </a:p>
          <a:p>
            <a:pPr marL="228600" marR="0" lvl="0" indent="-228600" algn="l" defTabSz="914400" rtl="0" eaLnBrk="0" fontAlgn="base" latinLnBrk="0" hangingPunct="0">
              <a:lnSpc>
                <a:spcPct val="100000"/>
              </a:lnSpc>
              <a:spcBef>
                <a:spcPct val="0"/>
              </a:spcBef>
              <a:spcAft>
                <a:spcPct val="0"/>
              </a:spcAft>
              <a:buClrTx/>
              <a:buSzTx/>
              <a:buAutoNum type="alphaLcPeriod" startAt="3"/>
              <a:tabLst/>
            </a:pPr>
            <a:r>
              <a:rPr lang="en-US" altLang="en-US" sz="1600" dirty="0" smtClean="0">
                <a:solidFill>
                  <a:srgbClr val="000000"/>
                </a:solidFill>
                <a:latin typeface="Arial" panose="020B0604020202020204" pitchFamily="34" charset="0"/>
              </a:rPr>
              <a:t>Serve in court</a:t>
            </a:r>
          </a:p>
          <a:p>
            <a:pPr marR="0" lvl="0" algn="l" defTabSz="914400" rtl="0" eaLnBrk="0" fontAlgn="base" latinLnBrk="0" hangingPunct="0">
              <a:lnSpc>
                <a:spcPct val="100000"/>
              </a:lnSpc>
              <a:spcBef>
                <a:spcPct val="0"/>
              </a:spcBef>
              <a:spcAft>
                <a:spcPct val="0"/>
              </a:spcAft>
              <a:buClrTx/>
              <a:buSzTx/>
              <a:tabLst/>
            </a:pPr>
            <a:r>
              <a:rPr kumimoji="0" lang="en-US" altLang="en-US" sz="1600" b="0" i="0" u="none" strike="noStrike" cap="none" normalizeH="0" baseline="0" dirty="0" smtClean="0">
                <a:ln>
                  <a:noFill/>
                </a:ln>
                <a:solidFill>
                  <a:srgbClr val="000000"/>
                </a:solidFill>
                <a:effectLst/>
                <a:latin typeface="Arial" panose="020B0604020202020204" pitchFamily="34" charset="0"/>
              </a:rPr>
              <a:t>d.   Respect the rights of minorities</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00180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38868" y="334537"/>
            <a:ext cx="8006575" cy="1754326"/>
          </a:xfrm>
          <a:prstGeom prst="rect">
            <a:avLst/>
          </a:prstGeom>
          <a:noFill/>
        </p:spPr>
        <p:txBody>
          <a:bodyPr wrap="square" rtlCol="0">
            <a:spAutoFit/>
          </a:bodyPr>
          <a:lstStyle/>
          <a:p>
            <a:r>
              <a:rPr lang="en-US" smtClean="0"/>
              <a:t>Which is a requirement for a person to become a naturalized U.S. citizen?</a:t>
            </a:r>
            <a:br>
              <a:rPr lang="en-US" smtClean="0"/>
            </a:br>
            <a:r>
              <a:rPr lang="en-US" smtClean="0"/>
              <a:t>A. passing a U.S. history and government exam</a:t>
            </a:r>
            <a:br>
              <a:rPr lang="en-US" smtClean="0"/>
            </a:br>
            <a:r>
              <a:rPr lang="en-US" smtClean="0"/>
              <a:t>B. working in the U.S. for at least five years</a:t>
            </a:r>
            <a:br>
              <a:rPr lang="en-US" smtClean="0"/>
            </a:br>
            <a:r>
              <a:rPr lang="en-US" smtClean="0"/>
              <a:t>C. being born to American parents</a:t>
            </a:r>
            <a:br>
              <a:rPr lang="en-US" smtClean="0"/>
            </a:br>
            <a:r>
              <a:rPr lang="en-US" smtClean="0"/>
              <a:t>D. serving in the U.S. military</a:t>
            </a:r>
            <a:endParaRPr lang="en-US" dirty="0"/>
          </a:p>
        </p:txBody>
      </p:sp>
      <p:sp>
        <p:nvSpPr>
          <p:cNvPr id="3" name="TextBox 2"/>
          <p:cNvSpPr txBox="1"/>
          <p:nvPr/>
        </p:nvSpPr>
        <p:spPr>
          <a:xfrm>
            <a:off x="1717288" y="3222702"/>
            <a:ext cx="7828156" cy="1754326"/>
          </a:xfrm>
          <a:prstGeom prst="rect">
            <a:avLst/>
          </a:prstGeom>
          <a:noFill/>
        </p:spPr>
        <p:txBody>
          <a:bodyPr wrap="square" rtlCol="0">
            <a:spAutoFit/>
          </a:bodyPr>
          <a:lstStyle/>
          <a:p>
            <a:r>
              <a:rPr lang="en-US" dirty="0" smtClean="0"/>
              <a:t>Remember a naturalized citizen does not meet the requirements for citizenship at birth.  </a:t>
            </a:r>
            <a:r>
              <a:rPr lang="en-US" dirty="0"/>
              <a:t>T</a:t>
            </a:r>
            <a:r>
              <a:rPr lang="en-US" dirty="0" smtClean="0"/>
              <a:t>hey are not born on US soil, nor are their parents citizens.  They have to go through the naturalization process.</a:t>
            </a:r>
          </a:p>
          <a:p>
            <a:r>
              <a:rPr lang="en-US" dirty="0" smtClean="0"/>
              <a:t>They must live in the US for 5 years, they must go through  the application process.  One of the other requirements is passing the test on history and civics.</a:t>
            </a:r>
            <a:endParaRPr lang="en-US" dirty="0"/>
          </a:p>
        </p:txBody>
      </p:sp>
    </p:spTree>
    <p:extLst>
      <p:ext uri="{BB962C8B-B14F-4D97-AF65-F5344CB8AC3E}">
        <p14:creationId xmlns:p14="http://schemas.microsoft.com/office/powerpoint/2010/main" val="1013552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1800" dirty="0"/>
              <a:t>What do an absolute monarchy and an autocracy have in common?</a:t>
            </a:r>
            <a:br>
              <a:rPr lang="en-US" sz="1800" dirty="0"/>
            </a:br>
            <a:r>
              <a:rPr lang="en-US" sz="1800" dirty="0"/>
              <a:t>A. a single ruler</a:t>
            </a:r>
            <a:br>
              <a:rPr lang="en-US" sz="1800" dirty="0"/>
            </a:br>
            <a:r>
              <a:rPr lang="en-US" sz="1800" dirty="0"/>
              <a:t>B. a written constitution</a:t>
            </a:r>
            <a:br>
              <a:rPr lang="en-US" sz="1800" dirty="0"/>
            </a:br>
            <a:r>
              <a:rPr lang="en-US" sz="1800" dirty="0"/>
              <a:t>C. a national court system</a:t>
            </a:r>
            <a:br>
              <a:rPr lang="en-US" sz="1800" dirty="0"/>
            </a:br>
            <a:r>
              <a:rPr lang="en-US" sz="1800" dirty="0"/>
              <a:t>D. a single legislative </a:t>
            </a:r>
            <a:r>
              <a:rPr lang="en-US" sz="1800" dirty="0" smtClean="0"/>
              <a:t>house</a:t>
            </a:r>
            <a:br>
              <a:rPr lang="en-US" sz="1800" dirty="0" smtClean="0"/>
            </a:br>
            <a:r>
              <a:rPr lang="en-US" sz="1800" dirty="0"/>
              <a:t/>
            </a:r>
            <a:br>
              <a:rPr lang="en-US" sz="1800" dirty="0"/>
            </a:br>
            <a:r>
              <a:rPr lang="en-US" sz="1800" dirty="0" smtClean="0"/>
              <a:t>A monarchy is a government with a king or a queen.  Remember you can have a monarchy that is a democracy, a constitutional monarchy, or an absolute monarchy where king or queen has all power.  Any government with a single ruler is called an autocracy.  A dictatorship is also another type of autocracy.</a:t>
            </a:r>
            <a:r>
              <a:rPr lang="en-US" dirty="0"/>
              <a:t/>
            </a:r>
            <a:br>
              <a:rPr lang="en-US" dirty="0"/>
            </a:b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solidFill>
                  <a:schemeClr val="bg1"/>
                </a:solidFill>
              </a:rPr>
              <a:t>                                               </a:t>
            </a:r>
            <a:r>
              <a:rPr lang="en-US" sz="6600" dirty="0" smtClean="0">
                <a:solidFill>
                  <a:schemeClr val="bg1"/>
                </a:solidFill>
              </a:rPr>
              <a:t>GOT IT?</a:t>
            </a:r>
            <a:endParaRPr lang="en-US" sz="66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9127" y="3766506"/>
            <a:ext cx="2883170" cy="2883170"/>
          </a:xfrm>
          <a:prstGeom prst="rect">
            <a:avLst/>
          </a:prstGeom>
        </p:spPr>
      </p:pic>
    </p:spTree>
    <p:extLst>
      <p:ext uri="{BB962C8B-B14F-4D97-AF65-F5344CB8AC3E}">
        <p14:creationId xmlns:p14="http://schemas.microsoft.com/office/powerpoint/2010/main" val="1991868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defTabSz="914400" eaLnBrk="0" fontAlgn="base" hangingPunct="0">
              <a:spcAft>
                <a:spcPct val="0"/>
              </a:spcAft>
            </a:pPr>
            <a:r>
              <a:rPr lang="en-US" altLang="en-US" sz="1600" dirty="0">
                <a:solidFill>
                  <a:srgbClr val="000000"/>
                </a:solidFill>
                <a:latin typeface="Arial" panose="020B0604020202020204" pitchFamily="34" charset="0"/>
                <a:ea typeface="Times New Roman" panose="02020603050405020304" pitchFamily="18" charset="0"/>
              </a:rPr>
              <a:t>The principle of “consent of the governed” is put into practice when citizens</a:t>
            </a:r>
            <a:br>
              <a:rPr lang="en-US" altLang="en-US" sz="1600" dirty="0">
                <a:solidFill>
                  <a:srgbClr val="000000"/>
                </a:solidFill>
                <a:latin typeface="Arial" panose="020B0604020202020204" pitchFamily="34" charset="0"/>
                <a:ea typeface="Times New Roman" panose="02020603050405020304" pitchFamily="18" charset="0"/>
              </a:rPr>
            </a:br>
            <a:r>
              <a:rPr lang="en-US" altLang="en-US" sz="1600" dirty="0" smtClean="0">
                <a:solidFill>
                  <a:srgbClr val="000000"/>
                </a:solidFill>
                <a:latin typeface="Arial" panose="020B0604020202020204" pitchFamily="34" charset="0"/>
                <a:ea typeface="Times New Roman" panose="02020603050405020304" pitchFamily="18" charset="0"/>
              </a:rPr>
              <a:t>a. </a:t>
            </a:r>
            <a:r>
              <a:rPr lang="en-US" altLang="en-US" sz="1600" dirty="0" smtClean="0">
                <a:solidFill>
                  <a:srgbClr val="000000"/>
                </a:solidFill>
                <a:latin typeface="Arial" panose="020B0604020202020204" pitchFamily="34" charset="0"/>
              </a:rPr>
              <a:t>Pay </a:t>
            </a:r>
            <a:r>
              <a:rPr lang="en-US" altLang="en-US" sz="1600" dirty="0">
                <a:solidFill>
                  <a:srgbClr val="000000"/>
                </a:solidFill>
                <a:latin typeface="Arial" panose="020B0604020202020204" pitchFamily="34" charset="0"/>
              </a:rPr>
              <a:t>taxes</a:t>
            </a:r>
            <a:br>
              <a:rPr lang="en-US" altLang="en-US" sz="1600" dirty="0">
                <a:solidFill>
                  <a:srgbClr val="000000"/>
                </a:solidFill>
                <a:latin typeface="Arial" panose="020B0604020202020204" pitchFamily="34" charset="0"/>
              </a:rPr>
            </a:br>
            <a:r>
              <a:rPr lang="en-US" altLang="en-US" sz="1600" dirty="0" smtClean="0">
                <a:solidFill>
                  <a:srgbClr val="000000"/>
                </a:solidFill>
                <a:latin typeface="Arial" panose="020B0604020202020204" pitchFamily="34" charset="0"/>
              </a:rPr>
              <a:t>b. Stay </a:t>
            </a:r>
            <a:r>
              <a:rPr lang="en-US" altLang="en-US" sz="1600" dirty="0">
                <a:solidFill>
                  <a:srgbClr val="000000"/>
                </a:solidFill>
                <a:latin typeface="Arial" panose="020B0604020202020204" pitchFamily="34" charset="0"/>
              </a:rPr>
              <a:t>informed and vote</a:t>
            </a:r>
            <a:br>
              <a:rPr lang="en-US" altLang="en-US" sz="1600" dirty="0">
                <a:solidFill>
                  <a:srgbClr val="000000"/>
                </a:solidFill>
                <a:latin typeface="Arial" panose="020B0604020202020204" pitchFamily="34" charset="0"/>
              </a:rPr>
            </a:br>
            <a:r>
              <a:rPr lang="en-US" altLang="en-US" sz="1600" dirty="0" smtClean="0">
                <a:solidFill>
                  <a:srgbClr val="000000"/>
                </a:solidFill>
                <a:latin typeface="Arial" panose="020B0604020202020204" pitchFamily="34" charset="0"/>
              </a:rPr>
              <a:t>c. Serve </a:t>
            </a:r>
            <a:r>
              <a:rPr lang="en-US" altLang="en-US" sz="1600" dirty="0">
                <a:solidFill>
                  <a:srgbClr val="000000"/>
                </a:solidFill>
                <a:latin typeface="Arial" panose="020B0604020202020204" pitchFamily="34" charset="0"/>
              </a:rPr>
              <a:t>in court</a:t>
            </a:r>
            <a:br>
              <a:rPr lang="en-US" altLang="en-US" sz="1600" dirty="0">
                <a:solidFill>
                  <a:srgbClr val="000000"/>
                </a:solidFill>
                <a:latin typeface="Arial" panose="020B0604020202020204" pitchFamily="34" charset="0"/>
              </a:rPr>
            </a:br>
            <a:r>
              <a:rPr lang="en-US" altLang="en-US" sz="1600" dirty="0">
                <a:solidFill>
                  <a:srgbClr val="000000"/>
                </a:solidFill>
                <a:latin typeface="Arial" panose="020B0604020202020204" pitchFamily="34" charset="0"/>
              </a:rPr>
              <a:t>d.  </a:t>
            </a:r>
            <a:r>
              <a:rPr lang="en-US" altLang="en-US" sz="1600" dirty="0" smtClean="0">
                <a:solidFill>
                  <a:srgbClr val="000000"/>
                </a:solidFill>
                <a:latin typeface="Arial" panose="020B0604020202020204" pitchFamily="34" charset="0"/>
              </a:rPr>
              <a:t>Respect </a:t>
            </a:r>
            <a:r>
              <a:rPr lang="en-US" altLang="en-US" sz="1600" dirty="0">
                <a:solidFill>
                  <a:srgbClr val="000000"/>
                </a:solidFill>
                <a:latin typeface="Arial" panose="020B0604020202020204" pitchFamily="34" charset="0"/>
              </a:rPr>
              <a:t>the rights of minorities</a:t>
            </a:r>
            <a:r>
              <a:rPr lang="en-US" altLang="en-US" sz="1600" dirty="0">
                <a:solidFill>
                  <a:schemeClr val="tx1"/>
                </a:solidFill>
                <a:latin typeface="Arial" panose="020B0604020202020204" pitchFamily="34" charset="0"/>
              </a:rPr>
              <a:t/>
            </a:r>
            <a:br>
              <a:rPr lang="en-US" altLang="en-US" sz="1600" dirty="0">
                <a:solidFill>
                  <a:schemeClr val="tx1"/>
                </a:solidFill>
                <a:latin typeface="Arial" panose="020B0604020202020204" pitchFamily="34" charset="0"/>
              </a:rPr>
            </a:br>
            <a:endParaRPr lang="en-US" sz="1600" dirty="0"/>
          </a:p>
        </p:txBody>
      </p:sp>
      <p:sp>
        <p:nvSpPr>
          <p:cNvPr id="3" name="Content Placeholder 2"/>
          <p:cNvSpPr>
            <a:spLocks noGrp="1"/>
          </p:cNvSpPr>
          <p:nvPr>
            <p:ph idx="1"/>
          </p:nvPr>
        </p:nvSpPr>
        <p:spPr/>
        <p:txBody>
          <a:bodyPr/>
          <a:lstStyle/>
          <a:p>
            <a:r>
              <a:rPr lang="en-US" dirty="0" smtClean="0"/>
              <a:t>Consent of the governed means that the people give their government power.  It is normally referring to a democracy, or government by the people.  In order to give consent the people have to know what is going on, so staying informed is important.  Again, staying informed is a responsibility of citizens, not a duty.++-+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66735" y="3657600"/>
            <a:ext cx="2390299" cy="3200400"/>
          </a:xfrm>
          <a:prstGeom prst="rect">
            <a:avLst/>
          </a:prstGeom>
        </p:spPr>
      </p:pic>
      <p:sp>
        <p:nvSpPr>
          <p:cNvPr id="5" name="TextBox 4"/>
          <p:cNvSpPr txBox="1"/>
          <p:nvPr/>
        </p:nvSpPr>
        <p:spPr>
          <a:xfrm>
            <a:off x="2330605" y="5257800"/>
            <a:ext cx="4367039" cy="861774"/>
          </a:xfrm>
          <a:prstGeom prst="rect">
            <a:avLst/>
          </a:prstGeom>
          <a:noFill/>
        </p:spPr>
        <p:txBody>
          <a:bodyPr wrap="square" rtlCol="0">
            <a:spAutoFit/>
          </a:bodyPr>
          <a:lstStyle/>
          <a:p>
            <a:r>
              <a:rPr lang="en-US" sz="5000" dirty="0" smtClean="0"/>
              <a:t>Still awake?</a:t>
            </a:r>
            <a:endParaRPr lang="en-US" sz="5000" dirty="0"/>
          </a:p>
        </p:txBody>
      </p:sp>
    </p:spTree>
    <p:extLst>
      <p:ext uri="{BB962C8B-B14F-4D97-AF65-F5344CB8AC3E}">
        <p14:creationId xmlns:p14="http://schemas.microsoft.com/office/powerpoint/2010/main" val="10905100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3340</TotalTime>
  <Words>275</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Times New Roman</vt:lpstr>
      <vt:lpstr>Wingdings 3</vt:lpstr>
      <vt:lpstr>Ion</vt:lpstr>
      <vt:lpstr>WHAT DO WE LIKE TO DO?</vt:lpstr>
      <vt:lpstr>Which is a requirement for a person to become a naturalized U.S. citizen? A. passing a U.S. history and government exam B. working in the U.S. for at least five years C. being born to American parents D. serving in the U.S. military </vt:lpstr>
      <vt:lpstr>PowerPoint Presentation</vt:lpstr>
      <vt:lpstr>What do an absolute monarchy and an autocracy have in common? A. a single ruler B. a written constitution C. a national court system D. a single legislative house  A monarchy is a government with a king or a queen.  Remember you can have a monarchy that is a democracy, a constitutional monarchy, or an absolute monarchy where king or queen has all power.  Any government with a single ruler is called an autocracy.  A dictatorship is also another type of autocracy. </vt:lpstr>
      <vt:lpstr>The principle of “consent of the governed” is put into practice when citizens a. Pay taxes b. Stay informed and vote c. Serve in court d.  Respect the rights of minorities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WE LIKE TO DO?</dc:title>
  <dc:creator>Jeremy Garron</dc:creator>
  <cp:lastModifiedBy>Jeremy Garron</cp:lastModifiedBy>
  <cp:revision>4</cp:revision>
  <dcterms:created xsi:type="dcterms:W3CDTF">2015-09-21T03:24:18Z</dcterms:created>
  <dcterms:modified xsi:type="dcterms:W3CDTF">2015-09-23T11:05:13Z</dcterms:modified>
</cp:coreProperties>
</file>